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80" r:id="rId3"/>
    <p:sldId id="293" r:id="rId4"/>
    <p:sldId id="290" r:id="rId5"/>
    <p:sldId id="291" r:id="rId6"/>
    <p:sldId id="292" r:id="rId7"/>
    <p:sldId id="294" r:id="rId8"/>
    <p:sldId id="281" r:id="rId9"/>
    <p:sldId id="295" r:id="rId10"/>
    <p:sldId id="282" r:id="rId11"/>
    <p:sldId id="283" r:id="rId12"/>
    <p:sldId id="284" r:id="rId13"/>
    <p:sldId id="285" r:id="rId14"/>
    <p:sldId id="286" r:id="rId15"/>
    <p:sldId id="287" r:id="rId16"/>
    <p:sldId id="297" r:id="rId17"/>
    <p:sldId id="298" r:id="rId18"/>
    <p:sldId id="29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48"/>
    <p:restoredTop sz="79760"/>
  </p:normalViewPr>
  <p:slideViewPr>
    <p:cSldViewPr snapToGrid="0" snapToObjects="1">
      <p:cViewPr>
        <p:scale>
          <a:sx n="78" d="100"/>
          <a:sy n="78" d="100"/>
        </p:scale>
        <p:origin x="496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CADAFC-323A-2743-916F-AC77FC9E6769}" type="datetimeFigureOut">
              <a:rPr lang="en-US" smtClean="0"/>
              <a:t>12/2/17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22D7B-AB41-7549-A176-924FFF443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4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22D7B-AB41-7549-A176-924FFF4437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32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Laplace smoothing is important in</a:t>
            </a:r>
            <a:r>
              <a:rPr lang="en-US" baseline="0" dirty="0" smtClean="0"/>
              <a:t> chain rule so that posterior probabilities don</a:t>
            </a:r>
            <a:r>
              <a:rPr lang="mr-IN" baseline="0" dirty="0" smtClean="0"/>
              <a:t>’</a:t>
            </a:r>
            <a:r>
              <a:rPr lang="en-US" baseline="0" dirty="0" smtClean="0"/>
              <a:t>t suddenly drop to zero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22D7B-AB41-7549-A176-924FFF4437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14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NB</a:t>
            </a:r>
            <a:r>
              <a:rPr lang="en-US" baseline="0" dirty="0" smtClean="0"/>
              <a:t> is different kinds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Multinomial,Gaussian,Bernoili</a:t>
            </a:r>
            <a:endParaRPr lang="en-US" baseline="0" dirty="0" smtClean="0"/>
          </a:p>
          <a:p>
            <a:r>
              <a:rPr lang="en-US" baseline="0" dirty="0" smtClean="0"/>
              <a:t>Multinomial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probablity</a:t>
            </a:r>
            <a:r>
              <a:rPr lang="en-US" baseline="0" dirty="0" smtClean="0"/>
              <a:t> based</a:t>
            </a:r>
          </a:p>
          <a:p>
            <a:r>
              <a:rPr lang="en-US" baseline="0" dirty="0" smtClean="0"/>
              <a:t>Gaussian </a:t>
            </a:r>
            <a:r>
              <a:rPr lang="mr-IN" baseline="0" dirty="0" smtClean="0"/>
              <a:t>–</a:t>
            </a:r>
            <a:r>
              <a:rPr lang="en-US" baseline="0" dirty="0" smtClean="0"/>
              <a:t> Normal distribution</a:t>
            </a:r>
          </a:p>
          <a:p>
            <a:r>
              <a:rPr lang="en-US" baseline="0" dirty="0" err="1" smtClean="0"/>
              <a:t>Bernoilli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binary 0/1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What is </a:t>
            </a:r>
            <a:r>
              <a:rPr lang="en-US" dirty="0" err="1" smtClean="0"/>
              <a:t>bayes</a:t>
            </a:r>
            <a:r>
              <a:rPr lang="en-US" dirty="0" smtClean="0"/>
              <a:t> theorem</a:t>
            </a:r>
            <a:r>
              <a:rPr lang="en-US" baseline="0" dirty="0" smtClean="0"/>
              <a:t> :</a:t>
            </a:r>
          </a:p>
          <a:p>
            <a:endParaRPr lang="en-US" baseline="0" dirty="0" smtClean="0"/>
          </a:p>
          <a:p>
            <a:r>
              <a:rPr lang="en-US" baseline="0" dirty="0" smtClean="0"/>
              <a:t>P(A/C) = (P(C/A) * P(A))/P</a:t>
            </a:r>
            <a:r>
              <a:rPr lang="de-DE" baseline="0" dirty="0" smtClean="0"/>
              <a:t>(C)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P(A/C)</a:t>
            </a:r>
            <a:r>
              <a:rPr lang="en-US" baseline="0" dirty="0" smtClean="0"/>
              <a:t> -&gt; Posterior probability </a:t>
            </a:r>
          </a:p>
          <a:p>
            <a:endParaRPr lang="en-US" baseline="0" dirty="0" smtClean="0"/>
          </a:p>
          <a:p>
            <a:r>
              <a:rPr lang="en-US" baseline="0" dirty="0" smtClean="0"/>
              <a:t>P(A) </a:t>
            </a:r>
            <a:r>
              <a:rPr lang="mr-IN" baseline="0" dirty="0" smtClean="0"/>
              <a:t>–</a:t>
            </a:r>
            <a:r>
              <a:rPr lang="en-US" baseline="0" dirty="0" smtClean="0"/>
              <a:t> prior</a:t>
            </a:r>
          </a:p>
          <a:p>
            <a:r>
              <a:rPr lang="en-US" baseline="0" dirty="0" smtClean="0"/>
              <a:t>P</a:t>
            </a:r>
            <a:r>
              <a:rPr lang="de-DE" baseline="0" dirty="0" smtClean="0"/>
              <a:t>(C) </a:t>
            </a:r>
            <a:r>
              <a:rPr lang="mr-IN" baseline="0" dirty="0" smtClean="0"/>
              <a:t>–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evidence</a:t>
            </a:r>
            <a:endParaRPr lang="de-DE" baseline="0" dirty="0" smtClean="0"/>
          </a:p>
          <a:p>
            <a:r>
              <a:rPr lang="de-DE" baseline="0" dirty="0" smtClean="0"/>
              <a:t>P(C/A) - </a:t>
            </a:r>
            <a:r>
              <a:rPr lang="de-DE" baseline="0" dirty="0" err="1" smtClean="0"/>
              <a:t>Likelihood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22D7B-AB41-7549-A176-924FFF4437E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67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Multinomial</a:t>
            </a:r>
            <a:r>
              <a:rPr lang="en-US" baseline="0" dirty="0" smtClean="0"/>
              <a:t> event model vs </a:t>
            </a:r>
            <a:r>
              <a:rPr lang="en-US" baseline="0" dirty="0" err="1" smtClean="0"/>
              <a:t>bernoille</a:t>
            </a:r>
            <a:r>
              <a:rPr lang="en-US" baseline="0" dirty="0" smtClean="0"/>
              <a:t> event model </a:t>
            </a:r>
          </a:p>
          <a:p>
            <a:r>
              <a:rPr lang="en-US" baseline="0" dirty="0" smtClean="0"/>
              <a:t>Gaussian event model </a:t>
            </a:r>
            <a:r>
              <a:rPr lang="mr-IN" baseline="0" dirty="0" smtClean="0"/>
              <a:t>–</a:t>
            </a:r>
            <a:r>
              <a:rPr lang="en-US" baseline="0" dirty="0" smtClean="0"/>
              <a:t> For example iris data set</a:t>
            </a:r>
            <a:endParaRPr lang="en-US" dirty="0" smtClean="0"/>
          </a:p>
          <a:p>
            <a:r>
              <a:rPr lang="en-US" dirty="0" smtClean="0"/>
              <a:t>What is </a:t>
            </a:r>
            <a:r>
              <a:rPr lang="en-US" dirty="0" err="1" smtClean="0"/>
              <a:t>bayes</a:t>
            </a:r>
            <a:r>
              <a:rPr lang="en-US" dirty="0" smtClean="0"/>
              <a:t> theorem</a:t>
            </a:r>
            <a:r>
              <a:rPr lang="en-US" baseline="0" dirty="0" smtClean="0"/>
              <a:t> :</a:t>
            </a:r>
          </a:p>
          <a:p>
            <a:endParaRPr lang="en-US" baseline="0" dirty="0" smtClean="0"/>
          </a:p>
          <a:p>
            <a:r>
              <a:rPr lang="en-US" baseline="0" dirty="0" smtClean="0"/>
              <a:t>P(A/C) = (P(C/A) * P(A))/P</a:t>
            </a:r>
            <a:r>
              <a:rPr lang="de-DE" baseline="0" dirty="0" smtClean="0"/>
              <a:t>(C)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P(A/C)</a:t>
            </a:r>
            <a:r>
              <a:rPr lang="en-US" baseline="0" dirty="0" smtClean="0"/>
              <a:t> -&gt; Posterior probability </a:t>
            </a:r>
          </a:p>
          <a:p>
            <a:endParaRPr lang="en-US" baseline="0" dirty="0" smtClean="0"/>
          </a:p>
          <a:p>
            <a:r>
              <a:rPr lang="en-US" baseline="0" dirty="0" smtClean="0"/>
              <a:t>P(A) </a:t>
            </a:r>
            <a:r>
              <a:rPr lang="mr-IN" baseline="0" dirty="0" smtClean="0"/>
              <a:t>–</a:t>
            </a:r>
            <a:r>
              <a:rPr lang="en-US" baseline="0" dirty="0" smtClean="0"/>
              <a:t> prior</a:t>
            </a:r>
          </a:p>
          <a:p>
            <a:r>
              <a:rPr lang="en-US" baseline="0" dirty="0" smtClean="0"/>
              <a:t>P</a:t>
            </a:r>
            <a:r>
              <a:rPr lang="de-DE" baseline="0" dirty="0" smtClean="0"/>
              <a:t>(C) </a:t>
            </a:r>
            <a:r>
              <a:rPr lang="mr-IN" baseline="0" dirty="0" smtClean="0"/>
              <a:t>–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evidence</a:t>
            </a:r>
            <a:endParaRPr lang="de-DE" baseline="0" dirty="0" smtClean="0"/>
          </a:p>
          <a:p>
            <a:r>
              <a:rPr lang="de-DE" baseline="0" dirty="0" smtClean="0"/>
              <a:t>P(C/A) - </a:t>
            </a:r>
            <a:r>
              <a:rPr lang="de-DE" baseline="0" dirty="0" err="1" smtClean="0"/>
              <a:t>Likelihood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22D7B-AB41-7549-A176-924FFF4437E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8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bayes</a:t>
            </a:r>
            <a:r>
              <a:rPr lang="en-US" dirty="0" smtClean="0"/>
              <a:t> theorem</a:t>
            </a:r>
            <a:r>
              <a:rPr lang="en-US" baseline="0" dirty="0" smtClean="0"/>
              <a:t> :</a:t>
            </a:r>
          </a:p>
          <a:p>
            <a:endParaRPr lang="en-US" baseline="0" dirty="0" smtClean="0"/>
          </a:p>
          <a:p>
            <a:r>
              <a:rPr lang="en-US" baseline="0" dirty="0" smtClean="0"/>
              <a:t>P(A/C) = (P(C/A) * P(A))/P</a:t>
            </a:r>
            <a:r>
              <a:rPr lang="de-DE" baseline="0" dirty="0" smtClean="0"/>
              <a:t>(C)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P(A/C)</a:t>
            </a:r>
            <a:r>
              <a:rPr lang="en-US" baseline="0" dirty="0" smtClean="0"/>
              <a:t> -&gt; Posterior probability </a:t>
            </a:r>
          </a:p>
          <a:p>
            <a:endParaRPr lang="en-US" baseline="0" dirty="0" smtClean="0"/>
          </a:p>
          <a:p>
            <a:r>
              <a:rPr lang="en-US" baseline="0" dirty="0" smtClean="0"/>
              <a:t>P(A) </a:t>
            </a:r>
            <a:r>
              <a:rPr lang="mr-IN" baseline="0" dirty="0" smtClean="0"/>
              <a:t>–</a:t>
            </a:r>
            <a:r>
              <a:rPr lang="en-US" baseline="0" dirty="0" smtClean="0"/>
              <a:t> prior</a:t>
            </a:r>
          </a:p>
          <a:p>
            <a:r>
              <a:rPr lang="en-US" baseline="0" dirty="0" smtClean="0"/>
              <a:t>P</a:t>
            </a:r>
            <a:r>
              <a:rPr lang="de-DE" baseline="0" dirty="0" smtClean="0"/>
              <a:t>(C) </a:t>
            </a:r>
            <a:r>
              <a:rPr lang="mr-IN" baseline="0" dirty="0" smtClean="0"/>
              <a:t>–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evidence</a:t>
            </a:r>
            <a:endParaRPr lang="de-DE" baseline="0" dirty="0" smtClean="0"/>
          </a:p>
          <a:p>
            <a:r>
              <a:rPr lang="de-DE" baseline="0" dirty="0" smtClean="0"/>
              <a:t>P(C/A) - </a:t>
            </a:r>
            <a:r>
              <a:rPr lang="de-DE" baseline="0" dirty="0" err="1" smtClean="0"/>
              <a:t>Likelihood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22D7B-AB41-7549-A176-924FFF4437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38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3D5D-2745-A04F-AF4B-012EF6F99D82}" type="datetimeFigureOut">
              <a:rPr lang="en-US" smtClean="0"/>
              <a:t>12/2/17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FA82A-C916-AE4B-862F-019CA176E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321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3D5D-2745-A04F-AF4B-012EF6F99D82}" type="datetimeFigureOut">
              <a:rPr lang="en-US" smtClean="0"/>
              <a:t>12/2/17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FA82A-C916-AE4B-862F-019CA176E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96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3D5D-2745-A04F-AF4B-012EF6F99D82}" type="datetimeFigureOut">
              <a:rPr lang="en-US" smtClean="0"/>
              <a:t>12/2/17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FA82A-C916-AE4B-862F-019CA176E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215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3D5D-2745-A04F-AF4B-012EF6F99D82}" type="datetimeFigureOut">
              <a:rPr lang="en-US" smtClean="0"/>
              <a:t>12/2/17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FA82A-C916-AE4B-862F-019CA176E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9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3D5D-2745-A04F-AF4B-012EF6F99D82}" type="datetimeFigureOut">
              <a:rPr lang="en-US" smtClean="0"/>
              <a:t>12/2/17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FA82A-C916-AE4B-862F-019CA176E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08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3D5D-2745-A04F-AF4B-012EF6F99D82}" type="datetimeFigureOut">
              <a:rPr lang="en-US" smtClean="0"/>
              <a:t>12/2/17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FA82A-C916-AE4B-862F-019CA176E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578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3D5D-2745-A04F-AF4B-012EF6F99D82}" type="datetimeFigureOut">
              <a:rPr lang="en-US" smtClean="0"/>
              <a:t>12/2/17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FA82A-C916-AE4B-862F-019CA176E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02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3D5D-2745-A04F-AF4B-012EF6F99D82}" type="datetimeFigureOut">
              <a:rPr lang="en-US" smtClean="0"/>
              <a:t>12/2/17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FA82A-C916-AE4B-862F-019CA176E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65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3D5D-2745-A04F-AF4B-012EF6F99D82}" type="datetimeFigureOut">
              <a:rPr lang="en-US" smtClean="0"/>
              <a:t>12/2/17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FA82A-C916-AE4B-862F-019CA176E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263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3D5D-2745-A04F-AF4B-012EF6F99D82}" type="datetimeFigureOut">
              <a:rPr lang="en-US" smtClean="0"/>
              <a:t>12/2/17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FA82A-C916-AE4B-862F-019CA176E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05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3D5D-2745-A04F-AF4B-012EF6F99D82}" type="datetimeFigureOut">
              <a:rPr lang="en-US" smtClean="0"/>
              <a:t>12/2/17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FA82A-C916-AE4B-862F-019CA176E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94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C93D5D-2745-A04F-AF4B-012EF6F99D82}" type="datetimeFigureOut">
              <a:rPr lang="en-US" smtClean="0"/>
              <a:t>12/2/17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5FA82A-C916-AE4B-862F-019CA176E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29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hyperlink" Target="http://image-classifier.pollo-loco.test.expedia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expedia-hotel-recommendations" TargetMode="External"/><Relationship Id="rId4" Type="http://schemas.openxmlformats.org/officeDocument/2006/relationships/hyperlink" Target="https://www.kaggle.com/c/expedia-personalized-sort/data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4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2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543" y="538843"/>
            <a:ext cx="7948286" cy="4952182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2810"/>
            <a:ext cx="12192000" cy="100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6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2810"/>
            <a:ext cx="12192000" cy="100519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216" y="784187"/>
            <a:ext cx="7603853" cy="4351338"/>
          </a:xfrm>
        </p:spPr>
      </p:pic>
    </p:spTree>
    <p:extLst>
      <p:ext uri="{BB962C8B-B14F-4D97-AF65-F5344CB8AC3E}">
        <p14:creationId xmlns:p14="http://schemas.microsoft.com/office/powerpoint/2010/main" val="207077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2810"/>
            <a:ext cx="12192000" cy="100519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18" y="785360"/>
            <a:ext cx="7573850" cy="4351338"/>
          </a:xfrm>
        </p:spPr>
      </p:pic>
    </p:spTree>
    <p:extLst>
      <p:ext uri="{BB962C8B-B14F-4D97-AF65-F5344CB8AC3E}">
        <p14:creationId xmlns:p14="http://schemas.microsoft.com/office/powerpoint/2010/main" val="67830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85514" cy="779463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+mn-lt"/>
              </a:rPr>
              <a:t>Concept Extraction</a:t>
            </a:r>
            <a:endParaRPr lang="en-US" sz="2400" b="1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2810"/>
            <a:ext cx="12192000" cy="100519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325" y="1144588"/>
            <a:ext cx="6626863" cy="4351338"/>
          </a:xfrm>
        </p:spPr>
      </p:pic>
    </p:spTree>
    <p:extLst>
      <p:ext uri="{BB962C8B-B14F-4D97-AF65-F5344CB8AC3E}">
        <p14:creationId xmlns:p14="http://schemas.microsoft.com/office/powerpoint/2010/main" val="155264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85514" cy="779463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+mn-lt"/>
              </a:rPr>
              <a:t>Concept Extraction</a:t>
            </a:r>
            <a:endParaRPr lang="en-US" sz="2400" b="1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2810"/>
            <a:ext cx="12192000" cy="100519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052" y="1144588"/>
            <a:ext cx="8137662" cy="4351338"/>
          </a:xfrm>
        </p:spPr>
      </p:pic>
    </p:spTree>
    <p:extLst>
      <p:ext uri="{BB962C8B-B14F-4D97-AF65-F5344CB8AC3E}">
        <p14:creationId xmlns:p14="http://schemas.microsoft.com/office/powerpoint/2010/main" val="7303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85514" cy="779463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+mn-lt"/>
              </a:rPr>
              <a:t>Sentiment Analysis</a:t>
            </a:r>
            <a:endParaRPr lang="en-US" sz="2400" b="1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2810"/>
            <a:ext cx="12192000" cy="100519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278" y="1323030"/>
            <a:ext cx="7628271" cy="4351338"/>
          </a:xfrm>
        </p:spPr>
      </p:pic>
    </p:spTree>
    <p:extLst>
      <p:ext uri="{BB962C8B-B14F-4D97-AF65-F5344CB8AC3E}">
        <p14:creationId xmlns:p14="http://schemas.microsoft.com/office/powerpoint/2010/main" val="79286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85514" cy="779463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+mn-lt"/>
              </a:rPr>
              <a:t>Image recognition using </a:t>
            </a:r>
            <a:r>
              <a:rPr lang="en-US" sz="2400" b="1" dirty="0" err="1" smtClean="0">
                <a:latin typeface="+mn-lt"/>
              </a:rPr>
              <a:t>Tensorflow</a:t>
            </a:r>
            <a:r>
              <a:rPr lang="en-US" sz="2400" b="1" dirty="0" smtClean="0">
                <a:latin typeface="+mn-lt"/>
              </a:rPr>
              <a:t>/Inception V3</a:t>
            </a:r>
            <a:endParaRPr lang="en-US" sz="2400" b="1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2810"/>
            <a:ext cx="12192000" cy="100519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753" y="1144588"/>
            <a:ext cx="9750342" cy="4362904"/>
          </a:xfrm>
        </p:spPr>
      </p:pic>
    </p:spTree>
    <p:extLst>
      <p:ext uri="{BB962C8B-B14F-4D97-AF65-F5344CB8AC3E}">
        <p14:creationId xmlns:p14="http://schemas.microsoft.com/office/powerpoint/2010/main" val="127853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85514" cy="779463"/>
          </a:xfrm>
        </p:spPr>
        <p:txBody>
          <a:bodyPr>
            <a:normAutofit/>
          </a:bodyPr>
          <a:lstStyle/>
          <a:p>
            <a:r>
              <a:rPr lang="en-US" sz="2400" b="1" dirty="0" err="1" smtClean="0">
                <a:latin typeface="+mn-lt"/>
              </a:rPr>
              <a:t>PolloLoco</a:t>
            </a:r>
            <a:r>
              <a:rPr lang="en-US" sz="2400" b="1" dirty="0" smtClean="0">
                <a:latin typeface="+mn-lt"/>
              </a:rPr>
              <a:t> -Image recognition using </a:t>
            </a:r>
            <a:r>
              <a:rPr lang="en-US" sz="2400" b="1" dirty="0" err="1" smtClean="0">
                <a:latin typeface="+mn-lt"/>
              </a:rPr>
              <a:t>Caffe</a:t>
            </a:r>
            <a:endParaRPr lang="en-US" sz="2400" b="1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2810"/>
            <a:ext cx="12192000" cy="100519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Out of domain classification</a:t>
            </a:r>
          </a:p>
          <a:p>
            <a:r>
              <a:rPr lang="en-US" dirty="0" smtClean="0"/>
              <a:t>Scene classification</a:t>
            </a:r>
          </a:p>
          <a:p>
            <a:r>
              <a:rPr lang="en-US" dirty="0" smtClean="0"/>
              <a:t>Attractiveness ranking</a:t>
            </a:r>
          </a:p>
          <a:p>
            <a:endParaRPr lang="en-US" dirty="0"/>
          </a:p>
          <a:p>
            <a:r>
              <a:rPr lang="en-US" dirty="0" smtClean="0"/>
              <a:t>Based on </a:t>
            </a:r>
            <a:r>
              <a:rPr lang="en-US" dirty="0" err="1" smtClean="0"/>
              <a:t>Caffe</a:t>
            </a:r>
            <a:r>
              <a:rPr lang="en-US" dirty="0" smtClean="0"/>
              <a:t> and </a:t>
            </a:r>
            <a:r>
              <a:rPr lang="en-US" dirty="0" err="1" smtClean="0"/>
              <a:t>Alexnet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://image-classifier.pollo-loco.test.expedia.com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74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85514" cy="779463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+mn-lt"/>
              </a:rPr>
              <a:t>Expedia </a:t>
            </a:r>
            <a:r>
              <a:rPr lang="en-US" sz="2400" b="1" dirty="0" err="1" smtClean="0">
                <a:latin typeface="+mn-lt"/>
              </a:rPr>
              <a:t>Kaggle</a:t>
            </a:r>
            <a:r>
              <a:rPr lang="en-US" sz="2400" b="1" dirty="0" smtClean="0">
                <a:latin typeface="+mn-lt"/>
              </a:rPr>
              <a:t> Competitions in the past</a:t>
            </a:r>
            <a:endParaRPr lang="en-US" sz="2400" b="1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2810"/>
            <a:ext cx="12192000" cy="100519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248900" cy="1538061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www.kaggle.com/c/expedia-hotel-recommendations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www.kaggle.com/c/expedia-personalized-sort/data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89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85514" cy="779463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+mn-lt"/>
              </a:rPr>
              <a:t>Applications in </a:t>
            </a:r>
            <a:r>
              <a:rPr lang="en-US" sz="2400" b="1" dirty="0" smtClean="0">
                <a:latin typeface="+mn-lt"/>
              </a:rPr>
              <a:t>Expedia</a:t>
            </a:r>
            <a:endParaRPr lang="en-US" sz="2400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886" y="1323030"/>
            <a:ext cx="10858500" cy="452978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Auto-moderation of reviews</a:t>
            </a:r>
            <a:endParaRPr lang="en-US" dirty="0"/>
          </a:p>
          <a:p>
            <a:r>
              <a:rPr lang="en-US" dirty="0" smtClean="0"/>
              <a:t>Entity </a:t>
            </a:r>
            <a:r>
              <a:rPr lang="en-US" dirty="0"/>
              <a:t>extraction /sentiment analysis - reviews</a:t>
            </a:r>
          </a:p>
          <a:p>
            <a:r>
              <a:rPr lang="en-US" dirty="0" smtClean="0"/>
              <a:t>Image classification</a:t>
            </a:r>
            <a:r>
              <a:rPr lang="en-US" dirty="0"/>
              <a:t> </a:t>
            </a:r>
          </a:p>
          <a:p>
            <a:r>
              <a:rPr lang="en-US" dirty="0" smtClean="0"/>
              <a:t>Image quality analysis</a:t>
            </a:r>
          </a:p>
          <a:p>
            <a:r>
              <a:rPr lang="en-US" dirty="0" smtClean="0"/>
              <a:t>Open search</a:t>
            </a:r>
          </a:p>
          <a:p>
            <a:r>
              <a:rPr lang="en-US" dirty="0" smtClean="0"/>
              <a:t>Hotel search result optimization</a:t>
            </a:r>
            <a:r>
              <a:rPr lang="en-US" dirty="0"/>
              <a:t> </a:t>
            </a:r>
          </a:p>
          <a:p>
            <a:r>
              <a:rPr lang="en-US" dirty="0" smtClean="0"/>
              <a:t>Package price prediction</a:t>
            </a:r>
            <a:endParaRPr lang="en-US" dirty="0"/>
          </a:p>
          <a:p>
            <a:r>
              <a:rPr lang="en-US" dirty="0" smtClean="0"/>
              <a:t>Lodging </a:t>
            </a:r>
            <a:r>
              <a:rPr lang="en-US" dirty="0"/>
              <a:t>supply - To find opportunity cost </a:t>
            </a:r>
            <a:r>
              <a:rPr lang="en-US" dirty="0" smtClean="0"/>
              <a:t>of a hotel</a:t>
            </a:r>
            <a:r>
              <a:rPr lang="en-US" dirty="0"/>
              <a:t> </a:t>
            </a:r>
            <a:endParaRPr lang="en-US" dirty="0" smtClean="0"/>
          </a:p>
          <a:p>
            <a:r>
              <a:rPr lang="en-US" dirty="0" smtClean="0"/>
              <a:t>Hotel shell deduplication</a:t>
            </a:r>
          </a:p>
          <a:p>
            <a:r>
              <a:rPr lang="en-US" dirty="0"/>
              <a:t>Unsupervised intra-city clustering for personalization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2810"/>
            <a:ext cx="12192000" cy="100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48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85514" cy="779463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+mn-lt"/>
              </a:rPr>
              <a:t>Applications in </a:t>
            </a:r>
            <a:r>
              <a:rPr lang="en-US" sz="2400" b="1" dirty="0" smtClean="0">
                <a:latin typeface="+mn-lt"/>
              </a:rPr>
              <a:t>Expedia .. </a:t>
            </a:r>
            <a:r>
              <a:rPr lang="en-US" sz="2400" b="1" dirty="0" err="1" smtClean="0">
                <a:latin typeface="+mn-lt"/>
              </a:rPr>
              <a:t>Contd</a:t>
            </a:r>
            <a:endParaRPr lang="en-US" sz="2400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886" y="1323030"/>
            <a:ext cx="10858500" cy="4529780"/>
          </a:xfrm>
        </p:spPr>
        <p:txBody>
          <a:bodyPr>
            <a:normAutofit/>
          </a:bodyPr>
          <a:lstStyle/>
          <a:p>
            <a:r>
              <a:rPr lang="en-US" dirty="0" smtClean="0"/>
              <a:t>City/Hotel clustering</a:t>
            </a:r>
          </a:p>
          <a:p>
            <a:r>
              <a:rPr lang="en-US" dirty="0" smtClean="0"/>
              <a:t>Meta bidding(</a:t>
            </a:r>
            <a:r>
              <a:rPr lang="en-US" dirty="0" err="1" smtClean="0"/>
              <a:t>Trivago</a:t>
            </a:r>
            <a:r>
              <a:rPr lang="en-US" dirty="0" smtClean="0"/>
              <a:t>/SEM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2810"/>
            <a:ext cx="12192000" cy="100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9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85514" cy="779463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+mn-lt"/>
              </a:rPr>
              <a:t>Auto-moderation Service - How do we do it?</a:t>
            </a:r>
            <a:endParaRPr lang="en-US" sz="2400" b="1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It is simple and if the conditional independence assumption actually holds, a Naive Bayes classifier will converge quicker than discriminative models like logistic regression, so you need less training data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It requires less model training </a:t>
            </a:r>
            <a:r>
              <a:rPr lang="en-US" dirty="0" smtClean="0"/>
              <a:t>time</a:t>
            </a:r>
          </a:p>
          <a:p>
            <a:pPr lvl="1"/>
            <a:r>
              <a:rPr lang="en-US" dirty="0" smtClean="0"/>
              <a:t>It is an anyhow decent choice when working with text classification</a:t>
            </a:r>
          </a:p>
          <a:p>
            <a:pPr lvl="1"/>
            <a:r>
              <a:rPr lang="en-US" dirty="0" smtClean="0"/>
              <a:t>Handles missing data well using smoothing algorithms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1300440"/>
            <a:ext cx="732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used Naïve Bayes Classifier </a:t>
            </a:r>
            <a:r>
              <a:rPr lang="mr-IN" dirty="0" smtClean="0"/>
              <a:t>–</a:t>
            </a:r>
            <a:r>
              <a:rPr lang="en-US" dirty="0" smtClean="0"/>
              <a:t> But 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88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85514" cy="779463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+mn-lt"/>
              </a:rPr>
              <a:t>How does it work?</a:t>
            </a:r>
            <a:endParaRPr lang="en-US" sz="2400" b="1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655" y="1482725"/>
            <a:ext cx="6615147" cy="4351338"/>
          </a:xfrm>
        </p:spPr>
      </p:pic>
    </p:spTree>
    <p:extLst>
      <p:ext uri="{BB962C8B-B14F-4D97-AF65-F5344CB8AC3E}">
        <p14:creationId xmlns:p14="http://schemas.microsoft.com/office/powerpoint/2010/main" val="56912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85514" cy="779463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+mn-lt"/>
              </a:rPr>
              <a:t>How does it work?</a:t>
            </a:r>
            <a:endParaRPr lang="en-US" sz="2400" b="1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42" y="1144588"/>
            <a:ext cx="10515600" cy="216685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271" y="4088066"/>
            <a:ext cx="10058400" cy="130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0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85514" cy="779463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+mn-lt"/>
              </a:rPr>
              <a:t>How does it work?</a:t>
            </a:r>
            <a:endParaRPr lang="en-US" sz="2400" b="1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671" y="1333500"/>
            <a:ext cx="7496629" cy="427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07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85514" cy="779463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+mn-lt"/>
              </a:rPr>
              <a:t>Sentiment Classifier </a:t>
            </a:r>
            <a:r>
              <a:rPr lang="mr-IN" sz="2400" b="1" dirty="0" smtClean="0">
                <a:latin typeface="+mn-lt"/>
              </a:rPr>
              <a:t>–</a:t>
            </a:r>
            <a:r>
              <a:rPr lang="en-US" sz="2400" b="1" dirty="0" smtClean="0">
                <a:latin typeface="+mn-lt"/>
              </a:rPr>
              <a:t> Today </a:t>
            </a:r>
            <a:endParaRPr lang="en-US" sz="2400" b="1" dirty="0">
              <a:latin typeface="+mn-lt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29" y="898071"/>
            <a:ext cx="11359242" cy="5226124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2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85514" cy="779463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+mn-lt"/>
              </a:rPr>
              <a:t>Sentiment classifier  - </a:t>
            </a:r>
            <a:r>
              <a:rPr lang="en-US" sz="2400" b="1" dirty="0" smtClean="0">
                <a:latin typeface="+mn-lt"/>
              </a:rPr>
              <a:t>Future - Information </a:t>
            </a:r>
            <a:r>
              <a:rPr lang="en-US" sz="2400" b="1" dirty="0" smtClean="0">
                <a:latin typeface="+mn-lt"/>
              </a:rPr>
              <a:t>Extraction Pipeline </a:t>
            </a:r>
            <a:endParaRPr lang="en-US" sz="2400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3030"/>
            <a:ext cx="10412186" cy="3755156"/>
          </a:xfrm>
        </p:spPr>
        <p:txBody>
          <a:bodyPr>
            <a:normAutofit/>
          </a:bodyPr>
          <a:lstStyle/>
          <a:p>
            <a:r>
              <a:rPr lang="en-US" dirty="0" smtClean="0"/>
              <a:t>Concept Extraction</a:t>
            </a:r>
          </a:p>
          <a:p>
            <a:r>
              <a:rPr lang="en-US" dirty="0" smtClean="0"/>
              <a:t>Concept Resolution</a:t>
            </a:r>
          </a:p>
          <a:p>
            <a:r>
              <a:rPr lang="en-US" dirty="0" smtClean="0"/>
              <a:t>Sentiment Analysis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2810"/>
            <a:ext cx="12192000" cy="100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9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9640</TotalTime>
  <Words>342</Words>
  <Application>Microsoft Macintosh PowerPoint</Application>
  <PresentationFormat>Widescreen</PresentationFormat>
  <Paragraphs>84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Calibri Light</vt:lpstr>
      <vt:lpstr>Mangal</vt:lpstr>
      <vt:lpstr>Arial</vt:lpstr>
      <vt:lpstr>Office Theme</vt:lpstr>
      <vt:lpstr>PowerPoint Presentation</vt:lpstr>
      <vt:lpstr>Applications in Expedia</vt:lpstr>
      <vt:lpstr>Applications in Expedia .. Contd</vt:lpstr>
      <vt:lpstr>Auto-moderation Service - How do we do it?</vt:lpstr>
      <vt:lpstr>How does it work?</vt:lpstr>
      <vt:lpstr>How does it work?</vt:lpstr>
      <vt:lpstr>How does it work?</vt:lpstr>
      <vt:lpstr>Sentiment Classifier – Today </vt:lpstr>
      <vt:lpstr>Sentiment classifier  - Future - Information Extraction Pipeline </vt:lpstr>
      <vt:lpstr>PowerPoint Presentation</vt:lpstr>
      <vt:lpstr>PowerPoint Presentation</vt:lpstr>
      <vt:lpstr>PowerPoint Presentation</vt:lpstr>
      <vt:lpstr>Concept Extraction</vt:lpstr>
      <vt:lpstr>Concept Extraction</vt:lpstr>
      <vt:lpstr>Sentiment Analysis</vt:lpstr>
      <vt:lpstr>Image recognition using Tensorflow/Inception V3</vt:lpstr>
      <vt:lpstr>PolloLoco -Image recognition using Caffe</vt:lpstr>
      <vt:lpstr>Expedia Kaggle Competitions in the past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Anupama Bhati</cp:lastModifiedBy>
  <cp:revision>161</cp:revision>
  <dcterms:created xsi:type="dcterms:W3CDTF">2016-09-19T12:17:07Z</dcterms:created>
  <dcterms:modified xsi:type="dcterms:W3CDTF">2017-12-06T22:10:58Z</dcterms:modified>
</cp:coreProperties>
</file>